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15"/>
  </p:notesMasterIdLst>
  <p:sldIdLst>
    <p:sldId id="256" r:id="rId2"/>
    <p:sldId id="260" r:id="rId3"/>
    <p:sldId id="261" r:id="rId4"/>
    <p:sldId id="262" r:id="rId5"/>
    <p:sldId id="312" r:id="rId6"/>
    <p:sldId id="313" r:id="rId7"/>
    <p:sldId id="270" r:id="rId8"/>
    <p:sldId id="314" r:id="rId9"/>
    <p:sldId id="315" r:id="rId10"/>
    <p:sldId id="316" r:id="rId11"/>
    <p:sldId id="317" r:id="rId12"/>
    <p:sldId id="318" r:id="rId13"/>
    <p:sldId id="319" r:id="rId14"/>
  </p:sldIdLst>
  <p:sldSz cx="9144000" cy="5143500" type="screen16x9"/>
  <p:notesSz cx="6858000" cy="9144000"/>
  <p:embeddedFontLst>
    <p:embeddedFont>
      <p:font typeface="Bebas Neue" panose="020B0606020202050201" pitchFamily="34" charset="0"/>
      <p:regular r:id="rId16"/>
    </p:embeddedFont>
    <p:embeddedFont>
      <p:font typeface="Nunito Light" pitchFamily="2" charset="0"/>
      <p:regular r:id="rId17"/>
      <p:italic r:id="rId18"/>
    </p:embeddedFont>
    <p:embeddedFont>
      <p:font typeface="Outfit" panose="020B0604020202020204" charset="0"/>
      <p:regular r:id="rId19"/>
      <p:bold r:id="rId20"/>
    </p:embeddedFont>
    <p:embeddedFont>
      <p:font typeface="Russo One"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4085A4-6E2E-4FC2-9E50-91BB4E2302D4}">
  <a:tblStyle styleId="{9E4085A4-6E2E-4FC2-9E50-91BB4E2302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A4F683-FE72-4062-92D5-8AC1BC0D335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078c75ea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2078c75ea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8111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4103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969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471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0790a158a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0790a158ac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20790a158ac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0790a158ac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20790a158ac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20790a158ac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9604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20790a158ac_0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20790a158ac_0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9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24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207de3bc15c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207de3bc15c_0_1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844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one flight required documentation by Slidesgo"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2" name="Google Shape;12;p2"/>
          <p:cNvSpPr txBox="1">
            <a:spLocks noGrp="1"/>
          </p:cNvSpPr>
          <p:nvPr>
            <p:ph type="ctrTitle"/>
          </p:nvPr>
        </p:nvSpPr>
        <p:spPr>
          <a:xfrm>
            <a:off x="722850" y="1676675"/>
            <a:ext cx="5790900" cy="2275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chemeClr val="accent3"/>
              </a:buClr>
              <a:buSzPts val="5000"/>
              <a:buNone/>
              <a:defRPr sz="5000" b="1">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722852" y="3909885"/>
            <a:ext cx="57909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8"/>
        <p:cNvGrpSpPr/>
        <p:nvPr/>
      </p:nvGrpSpPr>
      <p:grpSpPr>
        <a:xfrm>
          <a:off x="0" y="0"/>
          <a:ext cx="0" cy="0"/>
          <a:chOff x="0" y="0"/>
          <a:chExt cx="0" cy="0"/>
        </a:xfrm>
      </p:grpSpPr>
      <p:sp>
        <p:nvSpPr>
          <p:cNvPr id="29" name="Google Shape;29;p3"/>
          <p:cNvSpPr txBox="1">
            <a:spLocks noGrp="1"/>
          </p:cNvSpPr>
          <p:nvPr>
            <p:ph type="title"/>
          </p:nvPr>
        </p:nvSpPr>
        <p:spPr>
          <a:xfrm>
            <a:off x="720000" y="2414400"/>
            <a:ext cx="54048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0" name="Google Shape;30;p3"/>
          <p:cNvSpPr txBox="1">
            <a:spLocks noGrp="1"/>
          </p:cNvSpPr>
          <p:nvPr>
            <p:ph type="title" idx="2" hasCustomPrompt="1"/>
          </p:nvPr>
        </p:nvSpPr>
        <p:spPr>
          <a:xfrm>
            <a:off x="720000" y="1489200"/>
            <a:ext cx="1797300" cy="8418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a:spLocks noGrp="1"/>
          </p:cNvSpPr>
          <p:nvPr>
            <p:ph type="subTitle" idx="1"/>
          </p:nvPr>
        </p:nvSpPr>
        <p:spPr>
          <a:xfrm>
            <a:off x="720000" y="3256200"/>
            <a:ext cx="4032600" cy="47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3"/>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102" name="Google Shape;102;p7"/>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103" name="Google Shape;103;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7"/>
          <p:cNvSpPr txBox="1">
            <a:spLocks noGrp="1"/>
          </p:cNvSpPr>
          <p:nvPr>
            <p:ph type="subTitle" idx="1"/>
          </p:nvPr>
        </p:nvSpPr>
        <p:spPr>
          <a:xfrm>
            <a:off x="720000" y="1541950"/>
            <a:ext cx="4695000" cy="21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rot="5400000">
              <a:off x="308502" y="3412272"/>
              <a:ext cx="876247" cy="87248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38"/>
        <p:cNvGrpSpPr/>
        <p:nvPr/>
      </p:nvGrpSpPr>
      <p:grpSpPr>
        <a:xfrm>
          <a:off x="0" y="0"/>
          <a:ext cx="0" cy="0"/>
          <a:chOff x="0" y="0"/>
          <a:chExt cx="0" cy="0"/>
        </a:xfrm>
      </p:grpSpPr>
      <p:grpSp>
        <p:nvGrpSpPr>
          <p:cNvPr id="239" name="Google Shape;239;p18"/>
          <p:cNvGrpSpPr/>
          <p:nvPr/>
        </p:nvGrpSpPr>
        <p:grpSpPr>
          <a:xfrm>
            <a:off x="175025" y="244675"/>
            <a:ext cx="8793900" cy="4642975"/>
            <a:chOff x="175025" y="244675"/>
            <a:chExt cx="8793900" cy="4642975"/>
          </a:xfrm>
        </p:grpSpPr>
        <p:cxnSp>
          <p:nvCxnSpPr>
            <p:cNvPr id="240" name="Google Shape;240;p18"/>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18"/>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242" name="Google Shape;242;p18"/>
          <p:cNvSpPr txBox="1">
            <a:spLocks noGrp="1"/>
          </p:cNvSpPr>
          <p:nvPr>
            <p:ph type="title"/>
          </p:nvPr>
        </p:nvSpPr>
        <p:spPr>
          <a:xfrm>
            <a:off x="720000" y="1031250"/>
            <a:ext cx="3521100" cy="22038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3" name="Google Shape;243;p18"/>
          <p:cNvSpPr txBox="1">
            <a:spLocks noGrp="1"/>
          </p:cNvSpPr>
          <p:nvPr>
            <p:ph type="subTitle" idx="1"/>
          </p:nvPr>
        </p:nvSpPr>
        <p:spPr>
          <a:xfrm>
            <a:off x="720000" y="3327250"/>
            <a:ext cx="3521100" cy="7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44" name="Google Shape;244;p18"/>
          <p:cNvSpPr>
            <a:spLocks noGrp="1"/>
          </p:cNvSpPr>
          <p:nvPr>
            <p:ph type="pic" idx="2"/>
          </p:nvPr>
        </p:nvSpPr>
        <p:spPr>
          <a:xfrm>
            <a:off x="4572100" y="0"/>
            <a:ext cx="3858600" cy="5143500"/>
          </a:xfrm>
          <a:prstGeom prst="rect">
            <a:avLst/>
          </a:prstGeom>
          <a:noFill/>
          <a:ln>
            <a:noFill/>
          </a:ln>
        </p:spPr>
      </p:sp>
      <p:grpSp>
        <p:nvGrpSpPr>
          <p:cNvPr id="245" name="Google Shape;245;p18"/>
          <p:cNvGrpSpPr/>
          <p:nvPr/>
        </p:nvGrpSpPr>
        <p:grpSpPr>
          <a:xfrm>
            <a:off x="-216030" y="3826374"/>
            <a:ext cx="736602" cy="777624"/>
            <a:chOff x="-3171395" y="736983"/>
            <a:chExt cx="1712232" cy="1807587"/>
          </a:xfrm>
        </p:grpSpPr>
        <p:grpSp>
          <p:nvGrpSpPr>
            <p:cNvPr id="246" name="Google Shape;246;p18"/>
            <p:cNvGrpSpPr/>
            <p:nvPr/>
          </p:nvGrpSpPr>
          <p:grpSpPr>
            <a:xfrm>
              <a:off x="-3128356" y="827596"/>
              <a:ext cx="1626149" cy="1626342"/>
              <a:chOff x="-4570025" y="-195475"/>
              <a:chExt cx="1932900" cy="1932900"/>
            </a:xfrm>
          </p:grpSpPr>
          <p:sp>
            <p:nvSpPr>
              <p:cNvPr id="247" name="Google Shape;247;p18"/>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8"/>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8"/>
            <p:cNvGrpSpPr/>
            <p:nvPr/>
          </p:nvGrpSpPr>
          <p:grpSpPr>
            <a:xfrm>
              <a:off x="-3171395" y="736983"/>
              <a:ext cx="1712232" cy="1807587"/>
              <a:chOff x="-1141405" y="2245329"/>
              <a:chExt cx="336848" cy="355600"/>
            </a:xfrm>
          </p:grpSpPr>
          <p:sp>
            <p:nvSpPr>
              <p:cNvPr id="250" name="Google Shape;250;p18"/>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8"/>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8"/>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8"/>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w="9525" cap="flat" cmpd="sng">
              <a:solidFill>
                <a:schemeClr val="dk1"/>
              </a:solidFill>
              <a:prstDash val="solid"/>
              <a:round/>
              <a:headEnd type="none" w="med" len="med"/>
              <a:tailEnd type="none" w="med" len="med"/>
            </a:ln>
          </p:spPr>
        </p:cxnSp>
        <p:cxnSp>
          <p:nvCxnSpPr>
            <p:cNvPr id="357" name="Google Shape;357;p27"/>
            <p:cNvCxnSpPr/>
            <p:nvPr/>
          </p:nvCxnSpPr>
          <p:spPr>
            <a:xfrm>
              <a:off x="175025" y="4887650"/>
              <a:ext cx="8793900" cy="0"/>
            </a:xfrm>
            <a:prstGeom prst="straightConnector1">
              <a:avLst/>
            </a:prstGeom>
            <a:noFill/>
            <a:ln w="9525" cap="flat" cmpd="sng">
              <a:solidFill>
                <a:schemeClr val="dk1"/>
              </a:solidFill>
              <a:prstDash val="solid"/>
              <a:round/>
              <a:headEnd type="none" w="med" len="med"/>
              <a:tailEnd type="none" w="med" len="med"/>
            </a:ln>
          </p:spPr>
        </p:cxnSp>
      </p:grpSp>
      <p:sp>
        <p:nvSpPr>
          <p:cNvPr id="358" name="Google Shape;358;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9" name="Google Shape;359;p27"/>
          <p:cNvSpPr txBox="1">
            <a:spLocks noGrp="1"/>
          </p:cNvSpPr>
          <p:nvPr>
            <p:ph type="subTitle" idx="1"/>
          </p:nvPr>
        </p:nvSpPr>
        <p:spPr>
          <a:xfrm>
            <a:off x="4847575" y="1762550"/>
            <a:ext cx="3583200" cy="227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0" name="Google Shape;360;p27"/>
          <p:cNvSpPr txBox="1">
            <a:spLocks noGrp="1"/>
          </p:cNvSpPr>
          <p:nvPr>
            <p:ph type="subTitle" idx="2"/>
          </p:nvPr>
        </p:nvSpPr>
        <p:spPr>
          <a:xfrm>
            <a:off x="713225" y="1762550"/>
            <a:ext cx="3583200" cy="227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7"/>
          <p:cNvSpPr/>
          <p:nvPr/>
        </p:nvSpPr>
        <p:spPr>
          <a:xfrm rot="10800000">
            <a:off x="5469500" y="151725"/>
            <a:ext cx="37944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1"/>
        </a:solidFill>
        <a:effectLst/>
      </p:bgPr>
    </p:bg>
    <p:spTree>
      <p:nvGrpSpPr>
        <p:cNvPr id="1"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name="adj1" fmla="val 581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5"/>
                <p:cNvSpPr/>
                <p:nvPr/>
              </p:nvSpPr>
              <p:spPr>
                <a:xfrm>
                  <a:off x="-4570025" y="-195475"/>
                  <a:ext cx="1932900" cy="1932900"/>
                </a:xfrm>
                <a:prstGeom prst="donut">
                  <a:avLst>
                    <a:gd name="adj" fmla="val 401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6"/>
          <p:cNvSpPr/>
          <p:nvPr/>
        </p:nvSpPr>
        <p:spPr>
          <a:xfrm flipH="1">
            <a:off x="-171075" y="4778500"/>
            <a:ext cx="94686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marL="914400" lvl="1"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marL="1371600" lvl="2"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marL="1828800" lvl="3"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marL="2286000" lvl="4"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marL="2743200" lvl="5"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marL="3200400" lvl="6"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marL="3657600" lvl="7" indent="-3175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marL="4114800" lvl="8" indent="-3175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64" r:id="rId5"/>
    <p:sldLayoutId id="2147483673" r:id="rId6"/>
    <p:sldLayoutId id="2147483681" r:id="rId7"/>
    <p:sldLayoutId id="214748368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0"/>
          <p:cNvSpPr txBox="1">
            <a:spLocks noGrp="1"/>
          </p:cNvSpPr>
          <p:nvPr>
            <p:ph type="ctrTitle"/>
          </p:nvPr>
        </p:nvSpPr>
        <p:spPr>
          <a:xfrm>
            <a:off x="722850" y="1676675"/>
            <a:ext cx="5790900" cy="2275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sz="5000" dirty="0">
                <a:solidFill>
                  <a:schemeClr val="accent3"/>
                </a:solidFill>
              </a:rPr>
              <a:t>Remotely Operated  Vehicle </a:t>
            </a:r>
            <a:r>
              <a:rPr lang="en-MY" sz="5000" dirty="0">
                <a:solidFill>
                  <a:schemeClr val="tx1"/>
                </a:solidFill>
              </a:rPr>
              <a:t>(ROV)</a:t>
            </a:r>
            <a:endParaRPr sz="4500" dirty="0">
              <a:solidFill>
                <a:schemeClr val="tx1"/>
              </a:solidFill>
            </a:endParaRPr>
          </a:p>
        </p:txBody>
      </p:sp>
      <p:sp>
        <p:nvSpPr>
          <p:cNvPr id="568" name="Google Shape;568;p40"/>
          <p:cNvSpPr txBox="1">
            <a:spLocks noGrp="1"/>
          </p:cNvSpPr>
          <p:nvPr>
            <p:ph type="subTitle" idx="1"/>
          </p:nvPr>
        </p:nvSpPr>
        <p:spPr>
          <a:xfrm>
            <a:off x="722852" y="3909885"/>
            <a:ext cx="57909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 Saiaari Mohammed Nasser Saeed</a:t>
            </a:r>
          </a:p>
          <a:p>
            <a:pPr marL="0" lvl="0" indent="0" algn="l" rtl="0">
              <a:spcBef>
                <a:spcPts val="0"/>
              </a:spcBef>
              <a:spcAft>
                <a:spcPts val="0"/>
              </a:spcAft>
              <a:buNone/>
            </a:pPr>
            <a:r>
              <a:rPr lang="en" dirty="0"/>
              <a:t>1734429</a:t>
            </a:r>
            <a:endParaRPr dirty="0"/>
          </a:p>
        </p:txBody>
      </p:sp>
      <p:grpSp>
        <p:nvGrpSpPr>
          <p:cNvPr id="744" name="Google Shape;744;p40"/>
          <p:cNvGrpSpPr/>
          <p:nvPr/>
        </p:nvGrpSpPr>
        <p:grpSpPr>
          <a:xfrm>
            <a:off x="6648538" y="4033243"/>
            <a:ext cx="538155" cy="568125"/>
            <a:chOff x="-3171395" y="736983"/>
            <a:chExt cx="1712232" cy="1807587"/>
          </a:xfrm>
        </p:grpSpPr>
        <p:grpSp>
          <p:nvGrpSpPr>
            <p:cNvPr id="745" name="Google Shape;745;p40"/>
            <p:cNvGrpSpPr/>
            <p:nvPr/>
          </p:nvGrpSpPr>
          <p:grpSpPr>
            <a:xfrm>
              <a:off x="-3128356" y="827596"/>
              <a:ext cx="1626149" cy="1626342"/>
              <a:chOff x="-4570025" y="-195475"/>
              <a:chExt cx="1932900" cy="1932900"/>
            </a:xfrm>
          </p:grpSpPr>
          <p:sp>
            <p:nvSpPr>
              <p:cNvPr id="746" name="Google Shape;746;p40"/>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0"/>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 name="Google Shape;748;p40"/>
            <p:cNvGrpSpPr/>
            <p:nvPr/>
          </p:nvGrpSpPr>
          <p:grpSpPr>
            <a:xfrm>
              <a:off x="-3171395" y="736983"/>
              <a:ext cx="1712232" cy="1807587"/>
              <a:chOff x="-1141405" y="2245329"/>
              <a:chExt cx="336848" cy="355600"/>
            </a:xfrm>
          </p:grpSpPr>
          <p:sp>
            <p:nvSpPr>
              <p:cNvPr id="749" name="Google Shape;749;p40"/>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0"/>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54" name="Google Shape;754;p40"/>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B336C9BF-238F-B6C2-4C57-AFD10ADBF34B}"/>
              </a:ext>
            </a:extLst>
          </p:cNvPr>
          <p:cNvPicPr>
            <a:picLocks noChangeAspect="1"/>
          </p:cNvPicPr>
          <p:nvPr/>
        </p:nvPicPr>
        <p:blipFill>
          <a:blip r:embed="rId3"/>
          <a:stretch>
            <a:fillRect/>
          </a:stretch>
        </p:blipFill>
        <p:spPr>
          <a:xfrm>
            <a:off x="5294071" y="539499"/>
            <a:ext cx="3673935" cy="33703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394011"/>
            <a:ext cx="3205229" cy="54269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Control</a:t>
            </a:r>
          </a:p>
        </p:txBody>
      </p:sp>
      <p:sp>
        <p:nvSpPr>
          <p:cNvPr id="2439" name="Google Shape;2439;p54"/>
          <p:cNvSpPr txBox="1">
            <a:spLocks noGrp="1"/>
          </p:cNvSpPr>
          <p:nvPr>
            <p:ph type="subTitle" idx="1"/>
          </p:nvPr>
        </p:nvSpPr>
        <p:spPr>
          <a:xfrm>
            <a:off x="719999" y="936703"/>
            <a:ext cx="4305483" cy="269116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Thrusters: Several thrusters on ROVs are used to steer the vehicles as they travel underwater. The ROV's movement may be precisely controlled in any direction thanks to the independent operation of these thrusters. Manipulators: ROVs frequently have manipulators, which enable them to carry out a variety of activities underwater. The ROV operator can remotely control these </a:t>
            </a:r>
            <a:r>
              <a:rPr lang="en-US" dirty="0" err="1"/>
              <a:t>manipulators.High</a:t>
            </a:r>
            <a:r>
              <a:rPr lang="en-US" dirty="0"/>
              <a:t>-definition cameras are installed aboard ROVs, and these cameras give a live video feed to the operator. As a result, the operator can observe what the ROV is observing and adjust the ROV's movement as necessary. Tether: ROVs are powered and communicated with via a tether that connects them to the surface. The ROV can be rapidly retrieved by the operator thanks to the tether, which also acts as a safety element.</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Diagram, schematic, map&#10;&#10;Description automatically generated">
            <a:extLst>
              <a:ext uri="{FF2B5EF4-FFF2-40B4-BE49-F238E27FC236}">
                <a16:creationId xmlns:a16="http://schemas.microsoft.com/office/drawing/2014/main" id="{DEB3DA7A-447C-4ED2-954F-E0CB199EDE28}"/>
              </a:ext>
            </a:extLst>
          </p:cNvPr>
          <p:cNvPicPr>
            <a:picLocks noChangeAspect="1"/>
          </p:cNvPicPr>
          <p:nvPr/>
        </p:nvPicPr>
        <p:blipFill>
          <a:blip r:embed="rId3"/>
          <a:stretch>
            <a:fillRect/>
          </a:stretch>
        </p:blipFill>
        <p:spPr>
          <a:xfrm>
            <a:off x="5406008" y="936703"/>
            <a:ext cx="3565811" cy="2798747"/>
          </a:xfrm>
          <a:prstGeom prst="rect">
            <a:avLst/>
          </a:prstGeom>
        </p:spPr>
      </p:pic>
    </p:spTree>
    <p:extLst>
      <p:ext uri="{BB962C8B-B14F-4D97-AF65-F5344CB8AC3E}">
        <p14:creationId xmlns:p14="http://schemas.microsoft.com/office/powerpoint/2010/main" val="1613944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386576"/>
            <a:ext cx="3521100" cy="102591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Data Collection</a:t>
            </a:r>
          </a:p>
        </p:txBody>
      </p:sp>
      <p:sp>
        <p:nvSpPr>
          <p:cNvPr id="2439" name="Google Shape;2439;p54"/>
          <p:cNvSpPr txBox="1">
            <a:spLocks noGrp="1"/>
          </p:cNvSpPr>
          <p:nvPr>
            <p:ph type="subTitle" idx="1"/>
          </p:nvPr>
        </p:nvSpPr>
        <p:spPr>
          <a:xfrm>
            <a:off x="720000" y="1285870"/>
            <a:ext cx="3521100" cy="282648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Typically, when collecting data with a ROV, sensors and cameras attached on the machine are used to measure underwater environmental factors including temperature, pressure, salinity, and water currents. By collecting pictures and films of underwater landmarks, creatures, and plant life, ROVs may also gather visual </a:t>
            </a:r>
            <a:r>
              <a:rPr lang="en-US" dirty="0" err="1"/>
              <a:t>data.In</a:t>
            </a:r>
            <a:r>
              <a:rPr lang="en-US" dirty="0"/>
              <a:t> order to control the ROV and the sensors and cameras on board, operators often utilize specific software and equipment while collecting data using ROVs. Researchers and scientists can then transfer the data that ROVs have obtained back to the surface for analysis.</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1" name="Google Shape;2451;p54"/>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Diagram&#10;&#10;Description automatically generated">
            <a:extLst>
              <a:ext uri="{FF2B5EF4-FFF2-40B4-BE49-F238E27FC236}">
                <a16:creationId xmlns:a16="http://schemas.microsoft.com/office/drawing/2014/main" id="{3353DD2C-9D9A-96F4-3AE6-15314664DF5B}"/>
              </a:ext>
            </a:extLst>
          </p:cNvPr>
          <p:cNvPicPr>
            <a:picLocks noChangeAspect="1"/>
          </p:cNvPicPr>
          <p:nvPr/>
        </p:nvPicPr>
        <p:blipFill>
          <a:blip r:embed="rId3"/>
          <a:stretch>
            <a:fillRect/>
          </a:stretch>
        </p:blipFill>
        <p:spPr>
          <a:xfrm>
            <a:off x="4464700" y="543292"/>
            <a:ext cx="4509519" cy="2732244"/>
          </a:xfrm>
          <a:prstGeom prst="rect">
            <a:avLst/>
          </a:prstGeom>
        </p:spPr>
      </p:pic>
    </p:spTree>
    <p:extLst>
      <p:ext uri="{BB962C8B-B14F-4D97-AF65-F5344CB8AC3E}">
        <p14:creationId xmlns:p14="http://schemas.microsoft.com/office/powerpoint/2010/main" val="2553698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386576"/>
            <a:ext cx="3521100" cy="1003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Data Transmission</a:t>
            </a:r>
          </a:p>
        </p:txBody>
      </p:sp>
      <p:sp>
        <p:nvSpPr>
          <p:cNvPr id="2439" name="Google Shape;2439;p54"/>
          <p:cNvSpPr txBox="1">
            <a:spLocks noGrp="1"/>
          </p:cNvSpPr>
          <p:nvPr>
            <p:ph type="subTitle" idx="1"/>
          </p:nvPr>
        </p:nvSpPr>
        <p:spPr>
          <a:xfrm>
            <a:off x="720000" y="1285868"/>
            <a:ext cx="5057520" cy="22230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Data transmission for ROVs may be done in a number of ways, including cable and wireless </a:t>
            </a:r>
            <a:r>
              <a:rPr lang="en-US" dirty="0" err="1"/>
              <a:t>transmission.Data</a:t>
            </a:r>
            <a:r>
              <a:rPr lang="en-US" dirty="0"/>
              <a:t> from the ROV to the operator is transmitted through wires during wired transmission. Since the distance between the ROV and the operator is not too considerable, this approach is frequently utilized in shallow water operations. As data is delivered instantaneously across the cable, wired transmission provides a high level of data dependability and real-time </a:t>
            </a:r>
            <a:r>
              <a:rPr lang="en-US" dirty="0" err="1"/>
              <a:t>feedback.On</a:t>
            </a:r>
            <a:r>
              <a:rPr lang="en-US" dirty="0"/>
              <a:t> the other side, wireless communication uses acoustic or radio waves to send data from the ROV to the operator. This technique is frequently utilized in deep-water operations where there is a large physical separation between the ROV and the operator. The benefit of wireless communication is that it eliminates the need for physical wires and enables remote operation of the ROV from a secure place.</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1" name="Google Shape;2451;p54"/>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Diagram&#10;&#10;Description automatically generated">
            <a:extLst>
              <a:ext uri="{FF2B5EF4-FFF2-40B4-BE49-F238E27FC236}">
                <a16:creationId xmlns:a16="http://schemas.microsoft.com/office/drawing/2014/main" id="{1D0C88F5-E07B-A683-B654-0A931DC870D8}"/>
              </a:ext>
            </a:extLst>
          </p:cNvPr>
          <p:cNvPicPr>
            <a:picLocks noChangeAspect="1"/>
          </p:cNvPicPr>
          <p:nvPr/>
        </p:nvPicPr>
        <p:blipFill>
          <a:blip r:embed="rId3"/>
          <a:stretch>
            <a:fillRect/>
          </a:stretch>
        </p:blipFill>
        <p:spPr>
          <a:xfrm>
            <a:off x="6047344" y="694895"/>
            <a:ext cx="2909377" cy="3787040"/>
          </a:xfrm>
          <a:prstGeom prst="rect">
            <a:avLst/>
          </a:prstGeom>
        </p:spPr>
      </p:pic>
    </p:spTree>
    <p:extLst>
      <p:ext uri="{BB962C8B-B14F-4D97-AF65-F5344CB8AC3E}">
        <p14:creationId xmlns:p14="http://schemas.microsoft.com/office/powerpoint/2010/main" val="473270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386576"/>
            <a:ext cx="3521100" cy="100360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Power Management</a:t>
            </a:r>
          </a:p>
        </p:txBody>
      </p:sp>
      <p:sp>
        <p:nvSpPr>
          <p:cNvPr id="2439" name="Google Shape;2439;p54"/>
          <p:cNvSpPr txBox="1">
            <a:spLocks noGrp="1"/>
          </p:cNvSpPr>
          <p:nvPr>
            <p:ph type="subTitle" idx="1"/>
          </p:nvPr>
        </p:nvSpPr>
        <p:spPr>
          <a:xfrm>
            <a:off x="720000" y="1285868"/>
            <a:ext cx="4579439" cy="222304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A power distribution system, a battery system, and a charging system are the usual components of a ROV's power management system. The power distribution system makes ensuring that electricity is routed safely and effectively to the several pieces of equipment aboard the ROV. The ROV is powered by a battery system, and when the batteries run out of power, a charging mechanism restores its power. The low battery capacity is one of the main issues with ROV power management. Because ROVs work in a dangerous underwater environment, they require powerful batteries with a lengthy shelf life. An ROV's battery capacity is restricted, therefore operators must carefully control power usage to make sure the ROV can finish its task and safely return to the surface.</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1" name="Google Shape;2451;p54"/>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Graphical user interface, diagram&#10;&#10;Description automatically generated">
            <a:extLst>
              <a:ext uri="{FF2B5EF4-FFF2-40B4-BE49-F238E27FC236}">
                <a16:creationId xmlns:a16="http://schemas.microsoft.com/office/drawing/2014/main" id="{AFE18069-7109-B18F-FB17-9A65CA0A261B}"/>
              </a:ext>
            </a:extLst>
          </p:cNvPr>
          <p:cNvPicPr>
            <a:picLocks noChangeAspect="1"/>
          </p:cNvPicPr>
          <p:nvPr/>
        </p:nvPicPr>
        <p:blipFill>
          <a:blip r:embed="rId3"/>
          <a:stretch>
            <a:fillRect/>
          </a:stretch>
        </p:blipFill>
        <p:spPr>
          <a:xfrm>
            <a:off x="5299439" y="3201103"/>
            <a:ext cx="3767616" cy="1515088"/>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364DDA69-13D4-5238-8A4C-49A0BD61F5F4}"/>
              </a:ext>
            </a:extLst>
          </p:cNvPr>
          <p:cNvPicPr>
            <a:picLocks noChangeAspect="1"/>
          </p:cNvPicPr>
          <p:nvPr/>
        </p:nvPicPr>
        <p:blipFill>
          <a:blip r:embed="rId4"/>
          <a:stretch>
            <a:fillRect/>
          </a:stretch>
        </p:blipFill>
        <p:spPr>
          <a:xfrm>
            <a:off x="5924644" y="293425"/>
            <a:ext cx="2816421" cy="2816421"/>
          </a:xfrm>
          <a:prstGeom prst="rect">
            <a:avLst/>
          </a:prstGeom>
        </p:spPr>
      </p:pic>
    </p:spTree>
    <p:extLst>
      <p:ext uri="{BB962C8B-B14F-4D97-AF65-F5344CB8AC3E}">
        <p14:creationId xmlns:p14="http://schemas.microsoft.com/office/powerpoint/2010/main" val="3473228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44"/>
          <p:cNvSpPr txBox="1">
            <a:spLocks noGrp="1"/>
          </p:cNvSpPr>
          <p:nvPr>
            <p:ph type="title"/>
          </p:nvPr>
        </p:nvSpPr>
        <p:spPr>
          <a:xfrm>
            <a:off x="720000" y="2414400"/>
            <a:ext cx="5404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1019" name="Google Shape;1019;p44"/>
          <p:cNvSpPr txBox="1">
            <a:spLocks noGrp="1"/>
          </p:cNvSpPr>
          <p:nvPr>
            <p:ph type="title" idx="2"/>
          </p:nvPr>
        </p:nvSpPr>
        <p:spPr>
          <a:xfrm>
            <a:off x="720000" y="1489200"/>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020" name="Google Shape;1020;p44"/>
          <p:cNvSpPr/>
          <p:nvPr/>
        </p:nvSpPr>
        <p:spPr>
          <a:xfrm>
            <a:off x="796601" y="3731700"/>
            <a:ext cx="37755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1195;p44"/>
          <p:cNvGrpSpPr/>
          <p:nvPr/>
        </p:nvGrpSpPr>
        <p:grpSpPr>
          <a:xfrm>
            <a:off x="6268263" y="2960175"/>
            <a:ext cx="757976" cy="672190"/>
            <a:chOff x="7464925" y="-1654250"/>
            <a:chExt cx="757976" cy="672190"/>
          </a:xfrm>
        </p:grpSpPr>
        <p:sp>
          <p:nvSpPr>
            <p:cNvPr id="1196" name="Google Shape;1196;p4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44"/>
          <p:cNvGrpSpPr/>
          <p:nvPr/>
        </p:nvGrpSpPr>
        <p:grpSpPr>
          <a:xfrm>
            <a:off x="6012763" y="3797743"/>
            <a:ext cx="538155" cy="568125"/>
            <a:chOff x="-3171395" y="736983"/>
            <a:chExt cx="1712232" cy="1807587"/>
          </a:xfrm>
        </p:grpSpPr>
        <p:grpSp>
          <p:nvGrpSpPr>
            <p:cNvPr id="1199" name="Google Shape;1199;p44"/>
            <p:cNvGrpSpPr/>
            <p:nvPr/>
          </p:nvGrpSpPr>
          <p:grpSpPr>
            <a:xfrm>
              <a:off x="-3128356" y="827596"/>
              <a:ext cx="1626149" cy="1626342"/>
              <a:chOff x="-4570025" y="-195475"/>
              <a:chExt cx="1932900" cy="1932900"/>
            </a:xfrm>
          </p:grpSpPr>
          <p:sp>
            <p:nvSpPr>
              <p:cNvPr id="1200" name="Google Shape;1200;p4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4"/>
            <p:cNvGrpSpPr/>
            <p:nvPr/>
          </p:nvGrpSpPr>
          <p:grpSpPr>
            <a:xfrm>
              <a:off x="-3171395" y="736983"/>
              <a:ext cx="1712232" cy="1807587"/>
              <a:chOff x="-1141405" y="2245329"/>
              <a:chExt cx="336848" cy="355600"/>
            </a:xfrm>
          </p:grpSpPr>
          <p:sp>
            <p:nvSpPr>
              <p:cNvPr id="1203" name="Google Shape;1203;p4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Remotely Operated  Vehicle </a:t>
            </a:r>
            <a:endParaRPr dirty="0"/>
          </a:p>
        </p:txBody>
      </p:sp>
      <p:sp>
        <p:nvSpPr>
          <p:cNvPr id="1212" name="Google Shape;1212;p45"/>
          <p:cNvSpPr txBox="1">
            <a:spLocks noGrp="1"/>
          </p:cNvSpPr>
          <p:nvPr>
            <p:ph type="subTitle" idx="1"/>
          </p:nvPr>
        </p:nvSpPr>
        <p:spPr>
          <a:xfrm>
            <a:off x="4847575" y="1592520"/>
            <a:ext cx="3583200" cy="24494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ROVs range in size and configuration, from small, handheld devices to massive, deep-sea vehicles capable of operating at depths of several thousand meters. Some ROVs are also outfitted with sophisticated sensors and sampling tools that allow them to collect samples and data from the ocean </a:t>
            </a:r>
            <a:r>
              <a:rPr lang="en-US" dirty="0" err="1"/>
              <a:t>below.ROVs</a:t>
            </a:r>
            <a:r>
              <a:rPr lang="en-US" dirty="0"/>
              <a:t> have transformed our understanding of the ocean and allowed scientists and engineers to explore previously inaccessible locations. They're utilized for everything from oil and gas development to marine biological studies to search and rescue activities.</a:t>
            </a:r>
            <a:endParaRPr dirty="0"/>
          </a:p>
        </p:txBody>
      </p:sp>
      <p:sp>
        <p:nvSpPr>
          <p:cNvPr id="1213" name="Google Shape;1213;p45"/>
          <p:cNvSpPr txBox="1">
            <a:spLocks noGrp="1"/>
          </p:cNvSpPr>
          <p:nvPr>
            <p:ph type="subTitle" idx="2"/>
          </p:nvPr>
        </p:nvSpPr>
        <p:spPr>
          <a:xfrm>
            <a:off x="713225" y="1592520"/>
            <a:ext cx="3583200" cy="24494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remotely operated vehicle (ROV) is an underwater robot that can be commanded from the surface by a human operator. ROVs are generally employed for ocean floor exploration, underwater maintenance and repairs, and scientific </a:t>
            </a:r>
            <a:r>
              <a:rPr lang="en-US" dirty="0" err="1"/>
              <a:t>study.ROVs</a:t>
            </a:r>
            <a:r>
              <a:rPr lang="en-US" dirty="0"/>
              <a:t> are tethered to a surface control center, which delivers power, control signals, and video feed back to the operator. The operator may navigate the ROV, operate its manipulator arms, and control its many sensors and cameras using joysticks and other controls.</a:t>
            </a:r>
            <a:endParaRPr dirty="0"/>
          </a:p>
        </p:txBody>
      </p:sp>
      <p:grpSp>
        <p:nvGrpSpPr>
          <p:cNvPr id="1214" name="Google Shape;1214;p45"/>
          <p:cNvGrpSpPr/>
          <p:nvPr/>
        </p:nvGrpSpPr>
        <p:grpSpPr>
          <a:xfrm>
            <a:off x="4203695" y="4041962"/>
            <a:ext cx="736602" cy="777624"/>
            <a:chOff x="-3171395" y="736983"/>
            <a:chExt cx="1712232" cy="1807587"/>
          </a:xfrm>
        </p:grpSpPr>
        <p:grpSp>
          <p:nvGrpSpPr>
            <p:cNvPr id="1215" name="Google Shape;1215;p45"/>
            <p:cNvGrpSpPr/>
            <p:nvPr/>
          </p:nvGrpSpPr>
          <p:grpSpPr>
            <a:xfrm>
              <a:off x="-3128356" y="827596"/>
              <a:ext cx="1626149" cy="1626342"/>
              <a:chOff x="-4570025" y="-195475"/>
              <a:chExt cx="1932900" cy="1932900"/>
            </a:xfrm>
          </p:grpSpPr>
          <p:sp>
            <p:nvSpPr>
              <p:cNvPr id="1216" name="Google Shape;1216;p45"/>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5"/>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45"/>
            <p:cNvGrpSpPr/>
            <p:nvPr/>
          </p:nvGrpSpPr>
          <p:grpSpPr>
            <a:xfrm>
              <a:off x="-3171395" y="736983"/>
              <a:ext cx="1712232" cy="1807587"/>
              <a:chOff x="-1141405" y="2245329"/>
              <a:chExt cx="336848" cy="355600"/>
            </a:xfrm>
          </p:grpSpPr>
          <p:sp>
            <p:nvSpPr>
              <p:cNvPr id="1219" name="Google Shape;1219;p45"/>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5"/>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5"/>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5"/>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Applications</a:t>
            </a:r>
            <a:endParaRPr dirty="0"/>
          </a:p>
        </p:txBody>
      </p:sp>
      <p:sp>
        <p:nvSpPr>
          <p:cNvPr id="1228" name="Google Shape;1228;p46"/>
          <p:cNvSpPr txBox="1">
            <a:spLocks noGrp="1"/>
          </p:cNvSpPr>
          <p:nvPr>
            <p:ph type="subTitle" idx="1"/>
          </p:nvPr>
        </p:nvSpPr>
        <p:spPr>
          <a:xfrm>
            <a:off x="720000" y="1541950"/>
            <a:ext cx="4695000" cy="216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Its responsibilities range from basic examination of subsea infrastructure, pipes, and platforms to joining pipelines and installing undersea manifolds. They are widely employed in both the original construction of a subsea development and later repair and maintenance.</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lang="en-US" dirty="0"/>
          </a:p>
          <a:p>
            <a:pPr marL="457200" lvl="0" indent="-317500" algn="l" rtl="0">
              <a:spcBef>
                <a:spcPts val="0"/>
              </a:spcBef>
              <a:spcAft>
                <a:spcPts val="0"/>
              </a:spcAft>
              <a:buSzPts val="1400"/>
              <a:buChar char="●"/>
            </a:pPr>
            <a:r>
              <a:rPr lang="en-MY" dirty="0"/>
              <a:t>Marine Science and Oceanography</a:t>
            </a:r>
          </a:p>
          <a:p>
            <a:pPr marL="457200" lvl="0" indent="-317500" algn="l" rtl="0">
              <a:spcBef>
                <a:spcPts val="0"/>
              </a:spcBef>
              <a:spcAft>
                <a:spcPts val="0"/>
              </a:spcAft>
              <a:buSzPts val="1400"/>
              <a:buChar char="●"/>
            </a:pPr>
            <a:r>
              <a:rPr lang="en-MY" dirty="0"/>
              <a:t>Search and Rescue</a:t>
            </a:r>
          </a:p>
          <a:p>
            <a:pPr marL="457200" lvl="0" indent="-317500" algn="l" rtl="0">
              <a:spcBef>
                <a:spcPts val="0"/>
              </a:spcBef>
              <a:spcAft>
                <a:spcPts val="0"/>
              </a:spcAft>
              <a:buSzPts val="1400"/>
              <a:buChar char="●"/>
            </a:pPr>
            <a:r>
              <a:rPr lang="en-MY" dirty="0"/>
              <a:t>Commercial Diving and Salvage</a:t>
            </a:r>
          </a:p>
          <a:p>
            <a:pPr>
              <a:buSzPts val="1400"/>
            </a:pPr>
            <a:r>
              <a:rPr lang="en-US" sz="1400" dirty="0"/>
              <a:t>Inshore Infrastructure</a:t>
            </a:r>
          </a:p>
          <a:p>
            <a:pPr>
              <a:buSzPts val="1400"/>
            </a:pPr>
            <a:r>
              <a:rPr lang="en-US" sz="1400" dirty="0"/>
              <a:t>Offshore Energy</a:t>
            </a:r>
          </a:p>
          <a:p>
            <a:pPr marL="457200" lvl="0" indent="-317500" algn="l" rtl="0">
              <a:spcBef>
                <a:spcPts val="0"/>
              </a:spcBef>
              <a:spcAft>
                <a:spcPts val="0"/>
              </a:spcAft>
              <a:buSzPts val="1400"/>
              <a:buChar char="●"/>
            </a:pPr>
            <a:endParaRPr lang="en-MY" dirty="0"/>
          </a:p>
          <a:p>
            <a:pPr marL="457200" lvl="0" indent="-317500" algn="l" rtl="0">
              <a:spcBef>
                <a:spcPts val="0"/>
              </a:spcBef>
              <a:spcAft>
                <a:spcPts val="0"/>
              </a:spcAft>
              <a:buSzPts val="1400"/>
              <a:buChar char="●"/>
            </a:pPr>
            <a:endParaRPr lang="en-MY" dirty="0"/>
          </a:p>
        </p:txBody>
      </p:sp>
      <p:grpSp>
        <p:nvGrpSpPr>
          <p:cNvPr id="1572" name="Google Shape;1572;p46"/>
          <p:cNvGrpSpPr/>
          <p:nvPr/>
        </p:nvGrpSpPr>
        <p:grpSpPr>
          <a:xfrm>
            <a:off x="8250045" y="539512"/>
            <a:ext cx="736602" cy="777624"/>
            <a:chOff x="-3171395" y="736983"/>
            <a:chExt cx="1712232" cy="1807587"/>
          </a:xfrm>
        </p:grpSpPr>
        <p:grpSp>
          <p:nvGrpSpPr>
            <p:cNvPr id="1573" name="Google Shape;1573;p46"/>
            <p:cNvGrpSpPr/>
            <p:nvPr/>
          </p:nvGrpSpPr>
          <p:grpSpPr>
            <a:xfrm>
              <a:off x="-3128356" y="827596"/>
              <a:ext cx="1626149" cy="1626342"/>
              <a:chOff x="-4570025" y="-195475"/>
              <a:chExt cx="1932900" cy="1932900"/>
            </a:xfrm>
          </p:grpSpPr>
          <p:sp>
            <p:nvSpPr>
              <p:cNvPr id="1574" name="Google Shape;1574;p46"/>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6"/>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6"/>
            <p:cNvGrpSpPr/>
            <p:nvPr/>
          </p:nvGrpSpPr>
          <p:grpSpPr>
            <a:xfrm>
              <a:off x="-3171395" y="736983"/>
              <a:ext cx="1712232" cy="1807587"/>
              <a:chOff x="-1141405" y="2245329"/>
              <a:chExt cx="336848" cy="355600"/>
            </a:xfrm>
          </p:grpSpPr>
          <p:sp>
            <p:nvSpPr>
              <p:cNvPr id="1577" name="Google Shape;1577;p46"/>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6"/>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6"/>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1" name="Google Shape;1581;p46"/>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9351B38-E059-731A-74C8-3AB61C1051D4}"/>
              </a:ext>
            </a:extLst>
          </p:cNvPr>
          <p:cNvPicPr>
            <a:picLocks noChangeAspect="1"/>
          </p:cNvPicPr>
          <p:nvPr/>
        </p:nvPicPr>
        <p:blipFill>
          <a:blip r:embed="rId3"/>
          <a:stretch>
            <a:fillRect/>
          </a:stretch>
        </p:blipFill>
        <p:spPr>
          <a:xfrm>
            <a:off x="5833705" y="3004295"/>
            <a:ext cx="2962913" cy="156071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44"/>
          <p:cNvSpPr txBox="1">
            <a:spLocks noGrp="1"/>
          </p:cNvSpPr>
          <p:nvPr>
            <p:ph type="title"/>
          </p:nvPr>
        </p:nvSpPr>
        <p:spPr>
          <a:xfrm>
            <a:off x="720000" y="2960174"/>
            <a:ext cx="5197580" cy="2960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MY" dirty="0"/>
              <a:t>Main Components </a:t>
            </a:r>
          </a:p>
        </p:txBody>
      </p:sp>
      <p:sp>
        <p:nvSpPr>
          <p:cNvPr id="1019" name="Google Shape;1019;p44"/>
          <p:cNvSpPr txBox="1">
            <a:spLocks noGrp="1"/>
          </p:cNvSpPr>
          <p:nvPr>
            <p:ph type="title" idx="2"/>
          </p:nvPr>
        </p:nvSpPr>
        <p:spPr>
          <a:xfrm>
            <a:off x="720000" y="1496634"/>
            <a:ext cx="1797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grpSp>
        <p:nvGrpSpPr>
          <p:cNvPr id="1195" name="Google Shape;1195;p44"/>
          <p:cNvGrpSpPr/>
          <p:nvPr/>
        </p:nvGrpSpPr>
        <p:grpSpPr>
          <a:xfrm>
            <a:off x="6268263" y="2960175"/>
            <a:ext cx="757976" cy="672190"/>
            <a:chOff x="7464925" y="-1654250"/>
            <a:chExt cx="757976" cy="672190"/>
          </a:xfrm>
        </p:grpSpPr>
        <p:sp>
          <p:nvSpPr>
            <p:cNvPr id="1196" name="Google Shape;1196;p4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44"/>
          <p:cNvGrpSpPr/>
          <p:nvPr/>
        </p:nvGrpSpPr>
        <p:grpSpPr>
          <a:xfrm>
            <a:off x="6012763" y="3797743"/>
            <a:ext cx="538155" cy="568125"/>
            <a:chOff x="-3171395" y="736983"/>
            <a:chExt cx="1712232" cy="1807587"/>
          </a:xfrm>
        </p:grpSpPr>
        <p:grpSp>
          <p:nvGrpSpPr>
            <p:cNvPr id="1199" name="Google Shape;1199;p44"/>
            <p:cNvGrpSpPr/>
            <p:nvPr/>
          </p:nvGrpSpPr>
          <p:grpSpPr>
            <a:xfrm>
              <a:off x="-3128356" y="827596"/>
              <a:ext cx="1626149" cy="1626342"/>
              <a:chOff x="-4570025" y="-195475"/>
              <a:chExt cx="1932900" cy="1932900"/>
            </a:xfrm>
          </p:grpSpPr>
          <p:sp>
            <p:nvSpPr>
              <p:cNvPr id="1200" name="Google Shape;1200;p4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4"/>
            <p:cNvGrpSpPr/>
            <p:nvPr/>
          </p:nvGrpSpPr>
          <p:grpSpPr>
            <a:xfrm>
              <a:off x="-3171395" y="736983"/>
              <a:ext cx="1712232" cy="1807587"/>
              <a:chOff x="-1141405" y="2245329"/>
              <a:chExt cx="336848" cy="355600"/>
            </a:xfrm>
          </p:grpSpPr>
          <p:sp>
            <p:nvSpPr>
              <p:cNvPr id="1203" name="Google Shape;1203;p4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232531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46"/>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MY" dirty="0"/>
              <a:t>Main Components </a:t>
            </a:r>
            <a:endParaRPr dirty="0"/>
          </a:p>
        </p:txBody>
      </p:sp>
      <p:sp>
        <p:nvSpPr>
          <p:cNvPr id="1228" name="Google Shape;1228;p46"/>
          <p:cNvSpPr txBox="1">
            <a:spLocks noGrp="1"/>
          </p:cNvSpPr>
          <p:nvPr>
            <p:ph type="subTitle" idx="1"/>
          </p:nvPr>
        </p:nvSpPr>
        <p:spPr>
          <a:xfrm>
            <a:off x="720000" y="1541950"/>
            <a:ext cx="4695000" cy="21602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ROVs (remotely operated vehicles) are underwater robots that are used for a variety of applications including ocean exploration, scientific study, oil and gas exploration, and offshore construction. ROVs' primary components are:</a:t>
            </a:r>
          </a:p>
          <a:p>
            <a:pPr marL="0" lvl="0" indent="0" algn="l" rtl="0">
              <a:spcBef>
                <a:spcPts val="0"/>
              </a:spcBef>
              <a:spcAft>
                <a:spcPts val="0"/>
              </a:spcAft>
              <a:buClr>
                <a:schemeClr val="dk1"/>
              </a:buClr>
              <a:buSzPts val="1100"/>
              <a:buFont typeface="Arial"/>
              <a:buNone/>
            </a:pPr>
            <a:endParaRPr lang="en-US" dirty="0"/>
          </a:p>
          <a:p>
            <a:pPr marL="457200" lvl="0" indent="-317500" algn="l" rtl="0">
              <a:spcBef>
                <a:spcPts val="0"/>
              </a:spcBef>
              <a:spcAft>
                <a:spcPts val="0"/>
              </a:spcAft>
              <a:buSzPts val="1400"/>
              <a:buChar char="●"/>
            </a:pPr>
            <a:r>
              <a:rPr lang="en-MY" dirty="0"/>
              <a:t>Hull Design</a:t>
            </a:r>
          </a:p>
          <a:p>
            <a:pPr marL="457200" lvl="0" indent="-317500" algn="l" rtl="0">
              <a:spcBef>
                <a:spcPts val="0"/>
              </a:spcBef>
              <a:spcAft>
                <a:spcPts val="0"/>
              </a:spcAft>
              <a:buSzPts val="1400"/>
              <a:buChar char="●"/>
            </a:pPr>
            <a:r>
              <a:rPr lang="en-MY" dirty="0"/>
              <a:t>Propulsion System</a:t>
            </a:r>
          </a:p>
          <a:p>
            <a:pPr marL="457200" lvl="0" indent="-317500" algn="l" rtl="0">
              <a:spcBef>
                <a:spcPts val="0"/>
              </a:spcBef>
              <a:spcAft>
                <a:spcPts val="0"/>
              </a:spcAft>
              <a:buSzPts val="1400"/>
              <a:buChar char="●"/>
            </a:pPr>
            <a:r>
              <a:rPr lang="en-MY" dirty="0"/>
              <a:t>Navigation System &amp; Control</a:t>
            </a:r>
          </a:p>
          <a:p>
            <a:pPr marL="457200" lvl="0" indent="-317500" algn="l" rtl="0">
              <a:spcBef>
                <a:spcPts val="0"/>
              </a:spcBef>
              <a:spcAft>
                <a:spcPts val="0"/>
              </a:spcAft>
              <a:buSzPts val="1400"/>
              <a:buChar char="●"/>
            </a:pPr>
            <a:r>
              <a:rPr lang="en-US" sz="1400" dirty="0"/>
              <a:t>Data Collection</a:t>
            </a:r>
          </a:p>
          <a:p>
            <a:pPr>
              <a:buSzPts val="1400"/>
            </a:pPr>
            <a:r>
              <a:rPr lang="en-US" sz="1400" dirty="0"/>
              <a:t>Data Transmission</a:t>
            </a:r>
          </a:p>
          <a:p>
            <a:pPr marL="457200" lvl="0" indent="-317500" algn="l" rtl="0">
              <a:spcBef>
                <a:spcPts val="0"/>
              </a:spcBef>
              <a:spcAft>
                <a:spcPts val="0"/>
              </a:spcAft>
              <a:buSzPts val="1400"/>
              <a:buChar char="●"/>
            </a:pPr>
            <a:r>
              <a:rPr lang="en-MY" dirty="0"/>
              <a:t>Power Management</a:t>
            </a:r>
          </a:p>
          <a:p>
            <a:pPr marL="457200" lvl="0" indent="-317500" algn="l" rtl="0">
              <a:spcBef>
                <a:spcPts val="0"/>
              </a:spcBef>
              <a:spcAft>
                <a:spcPts val="0"/>
              </a:spcAft>
              <a:buSzPts val="1400"/>
              <a:buChar char="●"/>
            </a:pPr>
            <a:endParaRPr lang="en-MY" dirty="0"/>
          </a:p>
        </p:txBody>
      </p:sp>
      <p:grpSp>
        <p:nvGrpSpPr>
          <p:cNvPr id="1572" name="Google Shape;1572;p46"/>
          <p:cNvGrpSpPr/>
          <p:nvPr/>
        </p:nvGrpSpPr>
        <p:grpSpPr>
          <a:xfrm>
            <a:off x="8250045" y="539512"/>
            <a:ext cx="736602" cy="777624"/>
            <a:chOff x="-3171395" y="736983"/>
            <a:chExt cx="1712232" cy="1807587"/>
          </a:xfrm>
        </p:grpSpPr>
        <p:grpSp>
          <p:nvGrpSpPr>
            <p:cNvPr id="1573" name="Google Shape;1573;p46"/>
            <p:cNvGrpSpPr/>
            <p:nvPr/>
          </p:nvGrpSpPr>
          <p:grpSpPr>
            <a:xfrm>
              <a:off x="-3128356" y="827596"/>
              <a:ext cx="1626149" cy="1626342"/>
              <a:chOff x="-4570025" y="-195475"/>
              <a:chExt cx="1932900" cy="1932900"/>
            </a:xfrm>
          </p:grpSpPr>
          <p:sp>
            <p:nvSpPr>
              <p:cNvPr id="1574" name="Google Shape;1574;p46"/>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6"/>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6"/>
            <p:cNvGrpSpPr/>
            <p:nvPr/>
          </p:nvGrpSpPr>
          <p:grpSpPr>
            <a:xfrm>
              <a:off x="-3171395" y="736983"/>
              <a:ext cx="1712232" cy="1807587"/>
              <a:chOff x="-1141405" y="2245329"/>
              <a:chExt cx="336848" cy="355600"/>
            </a:xfrm>
          </p:grpSpPr>
          <p:sp>
            <p:nvSpPr>
              <p:cNvPr id="1577" name="Google Shape;1577;p46"/>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6"/>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6"/>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1" name="Google Shape;1581;p46"/>
          <p:cNvSpPr/>
          <p:nvPr/>
        </p:nvSpPr>
        <p:spPr>
          <a:xfrm>
            <a:off x="8036400" y="690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292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1031250"/>
            <a:ext cx="3521100" cy="6821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Hull Design</a:t>
            </a:r>
          </a:p>
        </p:txBody>
      </p:sp>
      <p:sp>
        <p:nvSpPr>
          <p:cNvPr id="2439" name="Google Shape;2439;p54"/>
          <p:cNvSpPr txBox="1">
            <a:spLocks noGrp="1"/>
          </p:cNvSpPr>
          <p:nvPr>
            <p:ph type="subTitle" idx="1"/>
          </p:nvPr>
        </p:nvSpPr>
        <p:spPr>
          <a:xfrm>
            <a:off x="720000" y="1761389"/>
            <a:ext cx="3521100" cy="235096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Frame and buoyancy: The frame provides a sturdy platform for the ROV's equipment and components, while the buoyancy system maintains the ROV's stability and depth.</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0" name="Google Shape;2450;p54"/>
          <p:cNvSpPr/>
          <p:nvPr/>
        </p:nvSpPr>
        <p:spPr>
          <a:xfrm>
            <a:off x="-99825" y="539500"/>
            <a:ext cx="4461900" cy="215700"/>
          </a:xfrm>
          <a:prstGeom prst="parallelogram">
            <a:avLst>
              <a:gd name="adj" fmla="val 25000"/>
            </a:avLst>
          </a:prstGeom>
          <a:gradFill>
            <a:gsLst>
              <a:gs pos="0">
                <a:schemeClr val="accent1"/>
              </a:gs>
              <a:gs pos="100000">
                <a:srgbClr val="FFFFFF">
                  <a:alpha val="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descr="Diagram&#10;&#10;Description automatically generated">
            <a:extLst>
              <a:ext uri="{FF2B5EF4-FFF2-40B4-BE49-F238E27FC236}">
                <a16:creationId xmlns:a16="http://schemas.microsoft.com/office/drawing/2014/main" id="{E4A6A52B-D07E-F6FC-BA34-FF595ECC66D3}"/>
              </a:ext>
            </a:extLst>
          </p:cNvPr>
          <p:cNvPicPr>
            <a:picLocks noChangeAspect="1"/>
          </p:cNvPicPr>
          <p:nvPr/>
        </p:nvPicPr>
        <p:blipFill>
          <a:blip r:embed="rId3"/>
          <a:stretch>
            <a:fillRect/>
          </a:stretch>
        </p:blipFill>
        <p:spPr>
          <a:xfrm>
            <a:off x="5346534" y="2979125"/>
            <a:ext cx="3242439" cy="1562100"/>
          </a:xfrm>
          <a:prstGeom prst="rect">
            <a:avLst/>
          </a:prstGeom>
        </p:spPr>
      </p:pic>
      <p:pic>
        <p:nvPicPr>
          <p:cNvPr id="11" name="Picture 10" descr="Diagram&#10;&#10;Description automatically generated">
            <a:extLst>
              <a:ext uri="{FF2B5EF4-FFF2-40B4-BE49-F238E27FC236}">
                <a16:creationId xmlns:a16="http://schemas.microsoft.com/office/drawing/2014/main" id="{2F011879-833E-8ECB-B212-855D93EE825A}"/>
              </a:ext>
            </a:extLst>
          </p:cNvPr>
          <p:cNvPicPr>
            <a:picLocks noChangeAspect="1"/>
          </p:cNvPicPr>
          <p:nvPr/>
        </p:nvPicPr>
        <p:blipFill>
          <a:blip r:embed="rId4"/>
          <a:stretch>
            <a:fillRect/>
          </a:stretch>
        </p:blipFill>
        <p:spPr>
          <a:xfrm>
            <a:off x="5346534" y="1031250"/>
            <a:ext cx="3196822" cy="178232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1031250"/>
            <a:ext cx="3521100" cy="6821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Propulsion System</a:t>
            </a:r>
          </a:p>
        </p:txBody>
      </p:sp>
      <p:sp>
        <p:nvSpPr>
          <p:cNvPr id="2439" name="Google Shape;2439;p54"/>
          <p:cNvSpPr txBox="1">
            <a:spLocks noGrp="1"/>
          </p:cNvSpPr>
          <p:nvPr>
            <p:ph type="subTitle" idx="1"/>
          </p:nvPr>
        </p:nvSpPr>
        <p:spPr>
          <a:xfrm>
            <a:off x="720000" y="1761389"/>
            <a:ext cx="3521100" cy="2350961"/>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ROVs often include thrusters that allow them to move forward, backward, up, and down in the water. The number and kind of thrusters might differ based on the size, weight, and intended function of the ROV.</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51" name="Google Shape;2451;p54"/>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close-up of a machine&#10;&#10;Description automatically generated with medium confidence">
            <a:extLst>
              <a:ext uri="{FF2B5EF4-FFF2-40B4-BE49-F238E27FC236}">
                <a16:creationId xmlns:a16="http://schemas.microsoft.com/office/drawing/2014/main" id="{5C5CEF75-BD4A-26DB-753D-9315FCAF80B9}"/>
              </a:ext>
            </a:extLst>
          </p:cNvPr>
          <p:cNvPicPr>
            <a:picLocks noChangeAspect="1"/>
          </p:cNvPicPr>
          <p:nvPr/>
        </p:nvPicPr>
        <p:blipFill>
          <a:blip r:embed="rId3"/>
          <a:stretch>
            <a:fillRect/>
          </a:stretch>
        </p:blipFill>
        <p:spPr>
          <a:xfrm>
            <a:off x="5406008" y="732694"/>
            <a:ext cx="2730649" cy="1849993"/>
          </a:xfrm>
          <a:prstGeom prst="rect">
            <a:avLst/>
          </a:prstGeom>
        </p:spPr>
      </p:pic>
      <p:pic>
        <p:nvPicPr>
          <p:cNvPr id="10" name="Picture 9" descr="A close-up of a computer mouse&#10;&#10;Description automatically generated with medium confidence">
            <a:extLst>
              <a:ext uri="{FF2B5EF4-FFF2-40B4-BE49-F238E27FC236}">
                <a16:creationId xmlns:a16="http://schemas.microsoft.com/office/drawing/2014/main" id="{B07A34A9-09A6-C4BC-6C46-81C30B6D97C7}"/>
              </a:ext>
            </a:extLst>
          </p:cNvPr>
          <p:cNvPicPr>
            <a:picLocks noChangeAspect="1"/>
          </p:cNvPicPr>
          <p:nvPr/>
        </p:nvPicPr>
        <p:blipFill>
          <a:blip r:embed="rId4"/>
          <a:stretch>
            <a:fillRect/>
          </a:stretch>
        </p:blipFill>
        <p:spPr>
          <a:xfrm>
            <a:off x="5579269" y="2700304"/>
            <a:ext cx="2026324" cy="1789920"/>
          </a:xfrm>
          <a:prstGeom prst="rect">
            <a:avLst/>
          </a:prstGeom>
        </p:spPr>
      </p:pic>
    </p:spTree>
    <p:extLst>
      <p:ext uri="{BB962C8B-B14F-4D97-AF65-F5344CB8AC3E}">
        <p14:creationId xmlns:p14="http://schemas.microsoft.com/office/powerpoint/2010/main" val="361866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grpSp>
        <p:nvGrpSpPr>
          <p:cNvPr id="2435" name="Google Shape;2435;p54"/>
          <p:cNvGrpSpPr/>
          <p:nvPr/>
        </p:nvGrpSpPr>
        <p:grpSpPr>
          <a:xfrm rot="5400000">
            <a:off x="3641976" y="4044579"/>
            <a:ext cx="1849992" cy="1678257"/>
            <a:chOff x="7464925" y="-1654250"/>
            <a:chExt cx="757976" cy="672190"/>
          </a:xfrm>
        </p:grpSpPr>
        <p:sp>
          <p:nvSpPr>
            <p:cNvPr id="2436" name="Google Shape;2436;p54"/>
            <p:cNvSpPr/>
            <p:nvPr/>
          </p:nvSpPr>
          <p:spPr>
            <a:xfrm>
              <a:off x="7464925" y="-1654250"/>
              <a:ext cx="757976" cy="672190"/>
            </a:xfrm>
            <a:custGeom>
              <a:avLst/>
              <a:gdLst/>
              <a:ahLst/>
              <a:cxnLst/>
              <a:rect l="l" t="t" r="r" b="b"/>
              <a:pathLst>
                <a:path w="34170" h="17973" extrusionOk="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7498685" y="-1654213"/>
              <a:ext cx="690430" cy="672078"/>
            </a:xfrm>
            <a:custGeom>
              <a:avLst/>
              <a:gdLst/>
              <a:ahLst/>
              <a:cxnLst/>
              <a:rect l="l" t="t" r="r" b="b"/>
              <a:pathLst>
                <a:path w="31125" h="17970" extrusionOk="0">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8" name="Google Shape;2438;p54"/>
          <p:cNvSpPr txBox="1">
            <a:spLocks noGrp="1"/>
          </p:cNvSpPr>
          <p:nvPr>
            <p:ph type="title"/>
          </p:nvPr>
        </p:nvSpPr>
        <p:spPr>
          <a:xfrm>
            <a:off x="720000" y="706244"/>
            <a:ext cx="3205229" cy="105514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MY" dirty="0"/>
              <a:t>Navigation System</a:t>
            </a:r>
          </a:p>
        </p:txBody>
      </p:sp>
      <p:sp>
        <p:nvSpPr>
          <p:cNvPr id="2439" name="Google Shape;2439;p54"/>
          <p:cNvSpPr txBox="1">
            <a:spLocks noGrp="1"/>
          </p:cNvSpPr>
          <p:nvPr>
            <p:ph type="subTitle" idx="1"/>
          </p:nvPr>
        </p:nvSpPr>
        <p:spPr>
          <a:xfrm>
            <a:off x="719999" y="1650381"/>
            <a:ext cx="4305483" cy="197748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Positioning System: The ROV needs a precise positioning system to be able to locate itself underwater. Acoustic positioning systems, which employ sound waves to pinpoint the ROV's location in relation to a group of beacons positioned on the bottom, are the most prevalent positioning systems used in ROVs. Gyrocompass: To establish their direction and heading, ROVs also feature a gyrocompass. This makes it easier to make sure the ROV retains its planned heading and goes in the appropriate direction. Depth sensor: The ROV needs a depth sensor to gauge its underwater depth. For the ROV to remain at the correct height and depth, this information is crucial.</a:t>
            </a:r>
            <a:endParaRPr dirty="0"/>
          </a:p>
        </p:txBody>
      </p:sp>
      <p:grpSp>
        <p:nvGrpSpPr>
          <p:cNvPr id="2441" name="Google Shape;2441;p54"/>
          <p:cNvGrpSpPr/>
          <p:nvPr/>
        </p:nvGrpSpPr>
        <p:grpSpPr>
          <a:xfrm>
            <a:off x="7950295" y="1134799"/>
            <a:ext cx="736602" cy="777624"/>
            <a:chOff x="-3171395" y="736983"/>
            <a:chExt cx="1712232" cy="1807587"/>
          </a:xfrm>
        </p:grpSpPr>
        <p:grpSp>
          <p:nvGrpSpPr>
            <p:cNvPr id="2442" name="Google Shape;2442;p54"/>
            <p:cNvGrpSpPr/>
            <p:nvPr/>
          </p:nvGrpSpPr>
          <p:grpSpPr>
            <a:xfrm>
              <a:off x="-3128356" y="827596"/>
              <a:ext cx="1626149" cy="1626342"/>
              <a:chOff x="-4570025" y="-195475"/>
              <a:chExt cx="1932900" cy="1932900"/>
            </a:xfrm>
          </p:grpSpPr>
          <p:sp>
            <p:nvSpPr>
              <p:cNvPr id="2443" name="Google Shape;2443;p54"/>
              <p:cNvSpPr/>
              <p:nvPr/>
            </p:nvSpPr>
            <p:spPr>
              <a:xfrm>
                <a:off x="-4260385" y="114186"/>
                <a:ext cx="1313700" cy="1313700"/>
              </a:xfrm>
              <a:prstGeom prst="mathPlus">
                <a:avLst>
                  <a:gd name="adj1" fmla="val 5816"/>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4570025" y="-195475"/>
                <a:ext cx="1932900" cy="1932900"/>
              </a:xfrm>
              <a:prstGeom prst="donut">
                <a:avLst>
                  <a:gd name="adj" fmla="val 4017"/>
                </a:avLst>
              </a:pr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5" name="Google Shape;2445;p54"/>
            <p:cNvGrpSpPr/>
            <p:nvPr/>
          </p:nvGrpSpPr>
          <p:grpSpPr>
            <a:xfrm>
              <a:off x="-3171395" y="736983"/>
              <a:ext cx="1712232" cy="1807587"/>
              <a:chOff x="-1141405" y="2245329"/>
              <a:chExt cx="336848" cy="355600"/>
            </a:xfrm>
          </p:grpSpPr>
          <p:sp>
            <p:nvSpPr>
              <p:cNvPr id="2446" name="Google Shape;2446;p54"/>
              <p:cNvSpPr/>
              <p:nvPr/>
            </p:nvSpPr>
            <p:spPr>
              <a:xfrm>
                <a:off x="-1139686" y="2245329"/>
                <a:ext cx="44780" cy="45688"/>
              </a:xfrm>
              <a:custGeom>
                <a:avLst/>
                <a:gdLst/>
                <a:ahLst/>
                <a:cxnLst/>
                <a:rect l="l" t="t" r="r" b="b"/>
                <a:pathLst>
                  <a:path w="860" h="498" extrusionOk="0">
                    <a:moveTo>
                      <a:pt x="1" y="1"/>
                    </a:moveTo>
                    <a:lnTo>
                      <a:pt x="172" y="498"/>
                    </a:lnTo>
                    <a:lnTo>
                      <a:pt x="859" y="98"/>
                    </a:lnTo>
                    <a:lnTo>
                      <a:pt x="1"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849337" y="2553865"/>
                <a:ext cx="44780" cy="45688"/>
              </a:xfrm>
              <a:custGeom>
                <a:avLst/>
                <a:gdLst/>
                <a:ahLst/>
                <a:cxnLst/>
                <a:rect l="l" t="t" r="r" b="b"/>
                <a:pathLst>
                  <a:path w="860" h="498" extrusionOk="0">
                    <a:moveTo>
                      <a:pt x="688" y="0"/>
                    </a:moveTo>
                    <a:lnTo>
                      <a:pt x="1" y="400"/>
                    </a:lnTo>
                    <a:lnTo>
                      <a:pt x="859" y="497"/>
                    </a:lnTo>
                    <a:lnTo>
                      <a:pt x="688" y="0"/>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861730" y="2245329"/>
                <a:ext cx="44676" cy="45688"/>
              </a:xfrm>
              <a:custGeom>
                <a:avLst/>
                <a:gdLst/>
                <a:ahLst/>
                <a:cxnLst/>
                <a:rect l="l" t="t" r="r" b="b"/>
                <a:pathLst>
                  <a:path w="858" h="498" extrusionOk="0">
                    <a:moveTo>
                      <a:pt x="857" y="1"/>
                    </a:moveTo>
                    <a:lnTo>
                      <a:pt x="0" y="98"/>
                    </a:lnTo>
                    <a:lnTo>
                      <a:pt x="693" y="498"/>
                    </a:lnTo>
                    <a:lnTo>
                      <a:pt x="857"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1141405" y="2555241"/>
                <a:ext cx="44728" cy="45688"/>
              </a:xfrm>
              <a:custGeom>
                <a:avLst/>
                <a:gdLst/>
                <a:ahLst/>
                <a:cxnLst/>
                <a:rect l="l" t="t" r="r" b="b"/>
                <a:pathLst>
                  <a:path w="859" h="498" extrusionOk="0">
                    <a:moveTo>
                      <a:pt x="166" y="1"/>
                    </a:moveTo>
                    <a:lnTo>
                      <a:pt x="0" y="498"/>
                    </a:lnTo>
                    <a:lnTo>
                      <a:pt x="0" y="498"/>
                    </a:lnTo>
                    <a:lnTo>
                      <a:pt x="858" y="401"/>
                    </a:lnTo>
                    <a:lnTo>
                      <a:pt x="166" y="1"/>
                    </a:lnTo>
                    <a:close/>
                  </a:path>
                </a:pathLst>
              </a:custGeom>
              <a:solidFill>
                <a:srgbClr val="D6DEEB">
                  <a:alpha val="606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Picture 4" descr="Diagram, schematic, map&#10;&#10;Description automatically generated">
            <a:extLst>
              <a:ext uri="{FF2B5EF4-FFF2-40B4-BE49-F238E27FC236}">
                <a16:creationId xmlns:a16="http://schemas.microsoft.com/office/drawing/2014/main" id="{DEB3DA7A-447C-4ED2-954F-E0CB199EDE28}"/>
              </a:ext>
            </a:extLst>
          </p:cNvPr>
          <p:cNvPicPr>
            <a:picLocks noChangeAspect="1"/>
          </p:cNvPicPr>
          <p:nvPr/>
        </p:nvPicPr>
        <p:blipFill>
          <a:blip r:embed="rId3"/>
          <a:stretch>
            <a:fillRect/>
          </a:stretch>
        </p:blipFill>
        <p:spPr>
          <a:xfrm>
            <a:off x="5218773" y="706244"/>
            <a:ext cx="3565811" cy="2798747"/>
          </a:xfrm>
          <a:prstGeom prst="rect">
            <a:avLst/>
          </a:prstGeom>
        </p:spPr>
      </p:pic>
    </p:spTree>
    <p:extLst>
      <p:ext uri="{BB962C8B-B14F-4D97-AF65-F5344CB8AC3E}">
        <p14:creationId xmlns:p14="http://schemas.microsoft.com/office/powerpoint/2010/main" val="4021030349"/>
      </p:ext>
    </p:extLst>
  </p:cSld>
  <p:clrMapOvr>
    <a:masterClrMapping/>
  </p:clrMapOvr>
</p:sld>
</file>

<file path=ppt/theme/theme1.xml><?xml version="1.0" encoding="utf-8"?>
<a:theme xmlns:a="http://schemas.openxmlformats.org/drawingml/2006/main"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On-screen Show (16:9)</PresentationFormat>
  <Paragraphs>42</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Russo One</vt:lpstr>
      <vt:lpstr>Outfit</vt:lpstr>
      <vt:lpstr>Bebas Neue</vt:lpstr>
      <vt:lpstr>Nunito Light</vt:lpstr>
      <vt:lpstr>Arial</vt:lpstr>
      <vt:lpstr>My Presentation Template</vt:lpstr>
      <vt:lpstr>Remotely Operated  Vehicle (ROV)</vt:lpstr>
      <vt:lpstr>INTRODUCTION</vt:lpstr>
      <vt:lpstr>Remotely Operated  Vehicle </vt:lpstr>
      <vt:lpstr>Applications</vt:lpstr>
      <vt:lpstr>Main Components </vt:lpstr>
      <vt:lpstr>Main Components </vt:lpstr>
      <vt:lpstr>Hull Design</vt:lpstr>
      <vt:lpstr>Propulsion System</vt:lpstr>
      <vt:lpstr>Navigation System</vt:lpstr>
      <vt:lpstr>Control</vt:lpstr>
      <vt:lpstr>Data Collection</vt:lpstr>
      <vt:lpstr>Data Transmission</vt:lpstr>
      <vt:lpstr>Power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Remotely Operated  Vehicle (ROV)</dc:title>
  <dc:creator>m711</dc:creator>
  <cp:lastModifiedBy>ALSAIAARI MOHAMMED NASSER SAEED</cp:lastModifiedBy>
  <cp:revision>1</cp:revision>
  <dcterms:modified xsi:type="dcterms:W3CDTF">2023-03-27T22:09:24Z</dcterms:modified>
</cp:coreProperties>
</file>